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7" r:id="rId3"/>
  </p:sldIdLst>
  <p:sldSz cx="10058400" cy="7315200"/>
  <p:notesSz cx="9296400" cy="7010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66FFFF"/>
    <a:srgbClr val="99FF66"/>
    <a:srgbClr val="CC99FF"/>
    <a:srgbClr val="CCFFFF"/>
    <a:srgbClr val="66FF99"/>
    <a:srgbClr val="00FF00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030" autoAdjust="0"/>
    <p:restoredTop sz="99383" autoAdjust="0"/>
  </p:normalViewPr>
  <p:slideViewPr>
    <p:cSldViewPr>
      <p:cViewPr>
        <p:scale>
          <a:sx n="100" d="100"/>
          <a:sy n="100" d="100"/>
        </p:scale>
        <p:origin x="402" y="636"/>
      </p:cViewPr>
      <p:guideLst>
        <p:guide orient="horz" pos="388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42" y="-90"/>
      </p:cViewPr>
      <p:guideLst>
        <p:guide orient="horz" pos="2209"/>
        <p:guide pos="29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INTERNAL USE ONLY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402748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21463"/>
            <a:ext cx="4027487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A2241C5-7732-4C31-85A1-7946BDDA3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590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INTERNAL USE ONLY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25463"/>
            <a:ext cx="3614738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0575"/>
            <a:ext cx="68199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18" tIns="46860" rIns="93718" bIns="4686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D6DA8E3-0D18-478C-A6F2-03D57F05C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2084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271713"/>
            <a:ext cx="8550275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C604-7806-4E37-B8C7-FE26879AC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CAA6-9EB2-42AF-A95C-2DFD8D7E1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50875"/>
            <a:ext cx="21367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50875"/>
            <a:ext cx="6261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E841-4398-4DE7-ABA1-2A9258703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41DB-80BC-4D2E-B720-7E0FCDFC4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F625-6367-466B-A80A-4B6F61E861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114550"/>
            <a:ext cx="4198937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4550"/>
            <a:ext cx="4198938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6C76-F1E1-4F1B-A097-5F127452C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A4EB-9923-4C1A-8A05-6AB11762B2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C428-A15D-4391-8B2F-374E55A47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B5DC-70AA-4940-9D38-F6BF51BC60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908E7-9973-4639-B093-2820C11CA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C9234-2A5B-46DC-B05F-A8D626E75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50875"/>
            <a:ext cx="855027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870" tIns="57436" rIns="114870" bIns="57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114550"/>
            <a:ext cx="855027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870" tIns="57436" rIns="114870" bIns="57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6664325"/>
            <a:ext cx="20939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870" tIns="57436" rIns="114870" bIns="57436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25" y="6965950"/>
            <a:ext cx="14366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870" tIns="57436" rIns="114870" bIns="57436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501676.28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0425" y="6664325"/>
            <a:ext cx="20939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870" tIns="57436" rIns="114870" bIns="57436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fld id="{62D219E8-8693-4D05-97CD-1B136864D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2pPr>
      <a:lvl3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3pPr>
      <a:lvl4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4pPr>
      <a:lvl5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5pPr>
      <a:lvl6pPr marL="4572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6pPr>
      <a:lvl7pPr marL="9144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7pPr>
      <a:lvl8pPr marL="13716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8pPr>
      <a:lvl9pPr marL="18288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9pPr>
    </p:titleStyle>
    <p:bodyStyle>
      <a:lvl1pPr marL="431800" indent="-431800" algn="l" defTabSz="1147763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33450" indent="-358775" algn="l" defTabSz="1147763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36688" indent="-288925" algn="l" defTabSz="1147763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2011363" indent="-287338" algn="l" defTabSz="1147763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86038" indent="-287338" algn="l" defTabSz="1147763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043238" indent="-287338" algn="l" defTabSz="11477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500438" indent="-287338" algn="l" defTabSz="11477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957638" indent="-287338" algn="l" defTabSz="11477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414838" indent="-287338" algn="l" defTabSz="11477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2895600" y="6629400"/>
            <a:ext cx="304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791200" y="2667000"/>
            <a:ext cx="16002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</a:endParaRPr>
          </a:p>
        </p:txBody>
      </p:sp>
      <p:sp>
        <p:nvSpPr>
          <p:cNvPr id="2050" name="Rectangle 9220"/>
          <p:cNvSpPr>
            <a:spLocks noChangeArrowheads="1"/>
          </p:cNvSpPr>
          <p:nvPr/>
        </p:nvSpPr>
        <p:spPr bwMode="auto">
          <a:xfrm>
            <a:off x="3581400" y="228600"/>
            <a:ext cx="25908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OGE Energy Corp.</a:t>
            </a:r>
            <a:br>
              <a:rPr lang="en-US" dirty="0"/>
            </a:br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 8/4/1995</a:t>
            </a:r>
          </a:p>
          <a:p>
            <a:pPr defTabSz="1147763"/>
            <a:r>
              <a:rPr lang="en-US" dirty="0"/>
              <a:t>FEIN: 73-1481638</a:t>
            </a:r>
          </a:p>
        </p:txBody>
      </p:sp>
      <p:sp>
        <p:nvSpPr>
          <p:cNvPr id="2051" name="Text Box 9222"/>
          <p:cNvSpPr txBox="1">
            <a:spLocks noChangeArrowheads="1"/>
          </p:cNvSpPr>
          <p:nvPr/>
        </p:nvSpPr>
        <p:spPr bwMode="auto">
          <a:xfrm>
            <a:off x="0" y="0"/>
            <a:ext cx="2517775" cy="12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70" tIns="57436" rIns="114870" bIns="57436">
            <a:spAutoFit/>
          </a:bodyPr>
          <a:lstStyle/>
          <a:p>
            <a:pPr defTabSz="1147763"/>
            <a:r>
              <a:rPr lang="en-US" sz="1800" b="1" dirty="0"/>
              <a:t>OGE Energy Corp.</a:t>
            </a:r>
          </a:p>
          <a:p>
            <a:pPr defTabSz="1147763"/>
            <a:r>
              <a:rPr lang="en-US" sz="1800" b="1" dirty="0"/>
              <a:t>Organizational </a:t>
            </a:r>
            <a:r>
              <a:rPr lang="en-US" sz="1800" b="1" dirty="0" smtClean="0"/>
              <a:t>Chart</a:t>
            </a:r>
          </a:p>
          <a:p>
            <a:pPr defTabSz="1147763"/>
            <a:r>
              <a:rPr lang="en-US" sz="1800" b="1" dirty="0" smtClean="0"/>
              <a:t>December 31, 2012</a:t>
            </a:r>
            <a:endParaRPr lang="en-US" sz="1800" b="1" dirty="0"/>
          </a:p>
          <a:p>
            <a:pPr defTabSz="1147763">
              <a:spcBef>
                <a:spcPct val="50000"/>
              </a:spcBef>
            </a:pPr>
            <a:endParaRPr lang="en-US" sz="1500" b="1" dirty="0"/>
          </a:p>
        </p:txBody>
      </p:sp>
      <p:cxnSp>
        <p:nvCxnSpPr>
          <p:cNvPr id="2052" name="AutoShape 9227"/>
          <p:cNvCxnSpPr>
            <a:cxnSpLocks noChangeShapeType="1"/>
          </p:cNvCxnSpPr>
          <p:nvPr/>
        </p:nvCxnSpPr>
        <p:spPr bwMode="auto">
          <a:xfrm rot="5400000">
            <a:off x="3811587" y="2208213"/>
            <a:ext cx="762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53" name="AutoShape 9231"/>
          <p:cNvCxnSpPr>
            <a:cxnSpLocks noChangeShapeType="1"/>
          </p:cNvCxnSpPr>
          <p:nvPr/>
        </p:nvCxnSpPr>
        <p:spPr bwMode="auto">
          <a:xfrm rot="5400000">
            <a:off x="1830387" y="2208213"/>
            <a:ext cx="762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4" name="Text Box 9236"/>
          <p:cNvSpPr txBox="1">
            <a:spLocks noChangeArrowheads="1"/>
          </p:cNvSpPr>
          <p:nvPr/>
        </p:nvSpPr>
        <p:spPr bwMode="auto">
          <a:xfrm>
            <a:off x="3810000" y="2133600"/>
            <a:ext cx="523875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100%</a:t>
            </a:r>
          </a:p>
        </p:txBody>
      </p:sp>
      <p:sp>
        <p:nvSpPr>
          <p:cNvPr id="2055" name="Text Box 9298"/>
          <p:cNvSpPr txBox="1">
            <a:spLocks noChangeArrowheads="1"/>
          </p:cNvSpPr>
          <p:nvPr/>
        </p:nvSpPr>
        <p:spPr bwMode="auto">
          <a:xfrm>
            <a:off x="6019800" y="2133600"/>
            <a:ext cx="5080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100%</a:t>
            </a:r>
            <a:endParaRPr lang="en-US" sz="1000" dirty="0"/>
          </a:p>
        </p:txBody>
      </p:sp>
      <p:cxnSp>
        <p:nvCxnSpPr>
          <p:cNvPr id="2056" name="AutoShape 9310"/>
          <p:cNvCxnSpPr>
            <a:cxnSpLocks noChangeShapeType="1"/>
            <a:stCxn id="2050" idx="2"/>
          </p:cNvCxnSpPr>
          <p:nvPr/>
        </p:nvCxnSpPr>
        <p:spPr bwMode="auto">
          <a:xfrm rot="5400000">
            <a:off x="4610101" y="1562100"/>
            <a:ext cx="533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57" name="AutoShape 9315"/>
          <p:cNvCxnSpPr>
            <a:cxnSpLocks noChangeShapeType="1"/>
            <a:endCxn id="2062" idx="0"/>
          </p:cNvCxnSpPr>
          <p:nvPr/>
        </p:nvCxnSpPr>
        <p:spPr bwMode="auto">
          <a:xfrm rot="5400000">
            <a:off x="6191250" y="2228850"/>
            <a:ext cx="8382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8" name="Text Box 9316"/>
          <p:cNvSpPr txBox="1">
            <a:spLocks noChangeArrowheads="1"/>
          </p:cNvSpPr>
          <p:nvPr/>
        </p:nvSpPr>
        <p:spPr bwMode="auto">
          <a:xfrm>
            <a:off x="8366125" y="82550"/>
            <a:ext cx="18415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endParaRPr lang="en-US" dirty="0"/>
          </a:p>
        </p:txBody>
      </p:sp>
      <p:sp>
        <p:nvSpPr>
          <p:cNvPr id="2059" name="Text Box 9318"/>
          <p:cNvSpPr txBox="1">
            <a:spLocks noChangeArrowheads="1"/>
          </p:cNvSpPr>
          <p:nvPr/>
        </p:nvSpPr>
        <p:spPr bwMode="auto">
          <a:xfrm>
            <a:off x="8289925" y="82550"/>
            <a:ext cx="18415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endParaRPr lang="en-US" dirty="0"/>
          </a:p>
        </p:txBody>
      </p:sp>
      <p:sp>
        <p:nvSpPr>
          <p:cNvPr id="2060" name="Text Box 9319"/>
          <p:cNvSpPr txBox="1">
            <a:spLocks noChangeArrowheads="1"/>
          </p:cNvSpPr>
          <p:nvPr/>
        </p:nvSpPr>
        <p:spPr bwMode="auto">
          <a:xfrm>
            <a:off x="8077200" y="533400"/>
            <a:ext cx="1077913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sz="1200" dirty="0"/>
              <a:t>Tax Department</a:t>
            </a:r>
          </a:p>
        </p:txBody>
      </p:sp>
      <p:sp>
        <p:nvSpPr>
          <p:cNvPr id="2061" name="Text Box 9324"/>
          <p:cNvSpPr txBox="1">
            <a:spLocks noChangeArrowheads="1"/>
          </p:cNvSpPr>
          <p:nvPr/>
        </p:nvSpPr>
        <p:spPr bwMode="auto">
          <a:xfrm>
            <a:off x="1828800" y="2133600"/>
            <a:ext cx="396875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100%</a:t>
            </a:r>
          </a:p>
        </p:txBody>
      </p:sp>
      <p:sp>
        <p:nvSpPr>
          <p:cNvPr id="2062" name="AutoShape 9296"/>
          <p:cNvSpPr>
            <a:spLocks noChangeArrowheads="1"/>
          </p:cNvSpPr>
          <p:nvPr/>
        </p:nvSpPr>
        <p:spPr bwMode="auto">
          <a:xfrm>
            <a:off x="5791200" y="2667000"/>
            <a:ext cx="1600200" cy="990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endParaRPr lang="en-US" dirty="0"/>
          </a:p>
          <a:p>
            <a:pPr defTabSz="1147763"/>
            <a:r>
              <a:rPr lang="en-US" dirty="0"/>
              <a:t>OGE Transmission, LLC</a:t>
            </a:r>
          </a:p>
          <a:p>
            <a:pPr defTabSz="1147763"/>
            <a:r>
              <a:rPr lang="en-US" dirty="0"/>
              <a:t>(DE LLC)</a:t>
            </a:r>
          </a:p>
          <a:p>
            <a:pPr defTabSz="1147763"/>
            <a:r>
              <a:rPr lang="en-US" dirty="0"/>
              <a:t>Formed:  7/11/2008</a:t>
            </a:r>
          </a:p>
          <a:p>
            <a:pPr defTabSz="1147763"/>
            <a:r>
              <a:rPr lang="en-US" dirty="0"/>
              <a:t>FEIN:  26-3199395</a:t>
            </a:r>
          </a:p>
          <a:p>
            <a:pPr defTabSz="1147763"/>
            <a:endParaRPr lang="en-US" dirty="0"/>
          </a:p>
          <a:p>
            <a:pPr defTabSz="1147763"/>
            <a:endParaRPr lang="en-US" dirty="0"/>
          </a:p>
        </p:txBody>
      </p:sp>
      <p:sp>
        <p:nvSpPr>
          <p:cNvPr id="2063" name="AutoShape 9296"/>
          <p:cNvSpPr>
            <a:spLocks noChangeArrowheads="1"/>
          </p:cNvSpPr>
          <p:nvPr/>
        </p:nvSpPr>
        <p:spPr bwMode="auto">
          <a:xfrm>
            <a:off x="5791200" y="4572000"/>
            <a:ext cx="16002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endParaRPr lang="en-US" dirty="0"/>
          </a:p>
          <a:p>
            <a:pPr defTabSz="1147763"/>
            <a:r>
              <a:rPr lang="en-US" dirty="0"/>
              <a:t>Tallgrass Transmission,  LLC</a:t>
            </a:r>
          </a:p>
          <a:p>
            <a:pPr defTabSz="1147763"/>
            <a:r>
              <a:rPr lang="en-US" dirty="0"/>
              <a:t>(DE LLC)</a:t>
            </a:r>
          </a:p>
          <a:p>
            <a:pPr defTabSz="1147763"/>
            <a:r>
              <a:rPr lang="en-US" dirty="0"/>
              <a:t>Formed:  9/3/2008</a:t>
            </a:r>
          </a:p>
          <a:p>
            <a:pPr defTabSz="1147763"/>
            <a:r>
              <a:rPr lang="en-US" dirty="0"/>
              <a:t>FEIN:  26-3208069</a:t>
            </a:r>
          </a:p>
          <a:p>
            <a:pPr defTabSz="1147763"/>
            <a:endParaRPr lang="en-US" dirty="0"/>
          </a:p>
        </p:txBody>
      </p:sp>
      <p:cxnSp>
        <p:nvCxnSpPr>
          <p:cNvPr id="2064" name="AutoShape 9309"/>
          <p:cNvCxnSpPr>
            <a:cxnSpLocks noChangeShapeType="1"/>
            <a:stCxn id="2062" idx="3"/>
            <a:endCxn id="2063" idx="0"/>
          </p:cNvCxnSpPr>
          <p:nvPr/>
        </p:nvCxnSpPr>
        <p:spPr bwMode="auto">
          <a:xfrm rot="5400000">
            <a:off x="6134100" y="4114800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65" name="Straight Connector 53"/>
          <p:cNvCxnSpPr>
            <a:cxnSpLocks noChangeShapeType="1"/>
          </p:cNvCxnSpPr>
          <p:nvPr/>
        </p:nvCxnSpPr>
        <p:spPr bwMode="auto">
          <a:xfrm>
            <a:off x="2209800" y="1828800"/>
            <a:ext cx="601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6" name="Rectangle 9220"/>
          <p:cNvSpPr>
            <a:spLocks noChangeArrowheads="1"/>
          </p:cNvSpPr>
          <p:nvPr/>
        </p:nvSpPr>
        <p:spPr bwMode="auto">
          <a:xfrm>
            <a:off x="1447800" y="2590800"/>
            <a:ext cx="14478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Oklahoma Gas &amp; Electric Company</a:t>
            </a:r>
          </a:p>
          <a:p>
            <a:pPr defTabSz="1147763"/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  2/27/1902</a:t>
            </a:r>
          </a:p>
          <a:p>
            <a:pPr defTabSz="1147763"/>
            <a:r>
              <a:rPr lang="en-US" dirty="0"/>
              <a:t>FEIN: 73-0382390</a:t>
            </a:r>
          </a:p>
        </p:txBody>
      </p:sp>
      <p:sp>
        <p:nvSpPr>
          <p:cNvPr id="2067" name="Rectangle 9220"/>
          <p:cNvSpPr>
            <a:spLocks noChangeArrowheads="1"/>
          </p:cNvSpPr>
          <p:nvPr/>
        </p:nvSpPr>
        <p:spPr bwMode="auto">
          <a:xfrm>
            <a:off x="3429000" y="2590800"/>
            <a:ext cx="1447800" cy="106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Origin, Inc.</a:t>
            </a:r>
            <a:br>
              <a:rPr lang="en-US" dirty="0"/>
            </a:br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  1/9/1997</a:t>
            </a:r>
          </a:p>
          <a:p>
            <a:pPr defTabSz="1147763"/>
            <a:r>
              <a:rPr lang="en-US" dirty="0"/>
              <a:t>FEIN:  73-1510073</a:t>
            </a:r>
          </a:p>
        </p:txBody>
      </p:sp>
      <p:cxnSp>
        <p:nvCxnSpPr>
          <p:cNvPr id="2068" name="AutoShape 9315"/>
          <p:cNvCxnSpPr>
            <a:cxnSpLocks noChangeShapeType="1"/>
            <a:endCxn id="39" idx="0"/>
          </p:cNvCxnSpPr>
          <p:nvPr/>
        </p:nvCxnSpPr>
        <p:spPr bwMode="auto">
          <a:xfrm rot="16200000" flipH="1">
            <a:off x="7810500" y="2247900"/>
            <a:ext cx="914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69" name="AutoShape 9309"/>
          <p:cNvCxnSpPr>
            <a:cxnSpLocks noChangeShapeType="1"/>
            <a:stCxn id="2067" idx="2"/>
            <a:endCxn id="2070" idx="0"/>
          </p:cNvCxnSpPr>
          <p:nvPr/>
        </p:nvCxnSpPr>
        <p:spPr bwMode="auto">
          <a:xfrm rot="5400000">
            <a:off x="3295650" y="3714750"/>
            <a:ext cx="9144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70" name="Rectangle 9220"/>
          <p:cNvSpPr>
            <a:spLocks noChangeArrowheads="1"/>
          </p:cNvSpPr>
          <p:nvPr/>
        </p:nvSpPr>
        <p:spPr bwMode="auto">
          <a:xfrm>
            <a:off x="2590800" y="4572000"/>
            <a:ext cx="1524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OGE Energy Technologies </a:t>
            </a:r>
          </a:p>
          <a:p>
            <a:pPr defTabSz="1147763"/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Formed:1/9/1997</a:t>
            </a:r>
          </a:p>
          <a:p>
            <a:pPr defTabSz="1147763"/>
            <a:r>
              <a:rPr lang="en-US" dirty="0"/>
              <a:t>FEIN:  73-1510075</a:t>
            </a:r>
          </a:p>
          <a:p>
            <a:pPr defTabSz="1147763"/>
            <a:r>
              <a:rPr lang="en-US" dirty="0"/>
              <a:t>(inactive)</a:t>
            </a:r>
          </a:p>
        </p:txBody>
      </p:sp>
      <p:sp>
        <p:nvSpPr>
          <p:cNvPr id="2072" name="Rectangle 9220"/>
          <p:cNvSpPr>
            <a:spLocks noChangeArrowheads="1"/>
          </p:cNvSpPr>
          <p:nvPr/>
        </p:nvSpPr>
        <p:spPr bwMode="auto">
          <a:xfrm>
            <a:off x="4267200" y="4572000"/>
            <a:ext cx="14478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OGE Utility Services, Inc.</a:t>
            </a:r>
          </a:p>
          <a:p>
            <a:pPr defTabSz="1147763"/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  1/9/1997</a:t>
            </a:r>
          </a:p>
          <a:p>
            <a:pPr defTabSz="1147763"/>
            <a:r>
              <a:rPr lang="en-US" dirty="0"/>
              <a:t>FEIN:  73-1510076</a:t>
            </a:r>
          </a:p>
          <a:p>
            <a:pPr defTabSz="1147763"/>
            <a:r>
              <a:rPr lang="en-US" dirty="0"/>
              <a:t>(inactive)</a:t>
            </a:r>
          </a:p>
        </p:txBody>
      </p:sp>
      <p:cxnSp>
        <p:nvCxnSpPr>
          <p:cNvPr id="2073" name="AutoShape 9227"/>
          <p:cNvCxnSpPr>
            <a:cxnSpLocks noChangeShapeType="1"/>
            <a:stCxn id="2067" idx="2"/>
            <a:endCxn id="2072" idx="0"/>
          </p:cNvCxnSpPr>
          <p:nvPr/>
        </p:nvCxnSpPr>
        <p:spPr bwMode="auto">
          <a:xfrm rot="16200000" flipH="1">
            <a:off x="4114800" y="3695700"/>
            <a:ext cx="914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74" name="Rectangle 9220"/>
          <p:cNvSpPr>
            <a:spLocks noChangeArrowheads="1"/>
          </p:cNvSpPr>
          <p:nvPr/>
        </p:nvSpPr>
        <p:spPr bwMode="auto">
          <a:xfrm>
            <a:off x="838200" y="4572000"/>
            <a:ext cx="1524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The Arklahoma Corporation</a:t>
            </a:r>
          </a:p>
          <a:p>
            <a:pPr defTabSz="1147763"/>
            <a:r>
              <a:rPr lang="en-US" dirty="0"/>
              <a:t>(AR Corporation)</a:t>
            </a:r>
          </a:p>
          <a:p>
            <a:pPr defTabSz="1147763"/>
            <a:r>
              <a:rPr lang="en-US" dirty="0"/>
              <a:t>Formed:5/14/1947</a:t>
            </a:r>
          </a:p>
          <a:p>
            <a:pPr defTabSz="1147763"/>
            <a:r>
              <a:rPr lang="en-US" dirty="0"/>
              <a:t>FEIN:  73-6093224</a:t>
            </a:r>
          </a:p>
        </p:txBody>
      </p:sp>
      <p:cxnSp>
        <p:nvCxnSpPr>
          <p:cNvPr id="2075" name="AutoShape 9309"/>
          <p:cNvCxnSpPr>
            <a:cxnSpLocks noChangeShapeType="1"/>
            <a:stCxn id="2066" idx="2"/>
            <a:endCxn id="2074" idx="0"/>
          </p:cNvCxnSpPr>
          <p:nvPr/>
        </p:nvCxnSpPr>
        <p:spPr bwMode="auto">
          <a:xfrm rot="5400000">
            <a:off x="1428750" y="3829050"/>
            <a:ext cx="9144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76" name="Text Box 9324"/>
          <p:cNvSpPr txBox="1">
            <a:spLocks noChangeArrowheads="1"/>
          </p:cNvSpPr>
          <p:nvPr/>
        </p:nvSpPr>
        <p:spPr bwMode="auto">
          <a:xfrm>
            <a:off x="1981200" y="3886200"/>
            <a:ext cx="376238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4.8%</a:t>
            </a:r>
          </a:p>
        </p:txBody>
      </p:sp>
      <p:sp>
        <p:nvSpPr>
          <p:cNvPr id="2077" name="Text Box 9236"/>
          <p:cNvSpPr txBox="1">
            <a:spLocks noChangeArrowheads="1"/>
          </p:cNvSpPr>
          <p:nvPr/>
        </p:nvSpPr>
        <p:spPr bwMode="auto">
          <a:xfrm>
            <a:off x="3200400" y="3886200"/>
            <a:ext cx="523875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100%</a:t>
            </a:r>
          </a:p>
        </p:txBody>
      </p:sp>
      <p:sp>
        <p:nvSpPr>
          <p:cNvPr id="2078" name="Text Box 9236"/>
          <p:cNvSpPr txBox="1">
            <a:spLocks noChangeArrowheads="1"/>
          </p:cNvSpPr>
          <p:nvPr/>
        </p:nvSpPr>
        <p:spPr bwMode="auto">
          <a:xfrm>
            <a:off x="4648200" y="3886200"/>
            <a:ext cx="523875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100%</a:t>
            </a:r>
          </a:p>
        </p:txBody>
      </p:sp>
      <p:sp>
        <p:nvSpPr>
          <p:cNvPr id="2079" name="Text Box 9324"/>
          <p:cNvSpPr txBox="1">
            <a:spLocks noChangeArrowheads="1"/>
          </p:cNvSpPr>
          <p:nvPr/>
        </p:nvSpPr>
        <p:spPr bwMode="auto">
          <a:xfrm>
            <a:off x="6248400" y="3886200"/>
            <a:ext cx="35242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50%</a:t>
            </a:r>
          </a:p>
        </p:txBody>
      </p:sp>
      <p:pic>
        <p:nvPicPr>
          <p:cNvPr id="2080" name="Picture 31" descr="clip_image0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714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95"/>
          <p:cNvSpPr>
            <a:spLocks noChangeArrowheads="1"/>
          </p:cNvSpPr>
          <p:nvPr/>
        </p:nvSpPr>
        <p:spPr bwMode="auto">
          <a:xfrm>
            <a:off x="152400" y="3505200"/>
            <a:ext cx="914400" cy="6858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91377" tIns="45689" rIns="91377" bIns="45689" anchor="ctr"/>
          <a:lstStyle/>
          <a:p>
            <a:pPr defTabSz="1147763">
              <a:defRPr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</a:t>
            </a:r>
            <a:endParaRPr lang="en-US" sz="2000" dirty="0"/>
          </a:p>
        </p:txBody>
      </p:sp>
      <p:cxnSp>
        <p:nvCxnSpPr>
          <p:cNvPr id="49" name="AutoShape 9309"/>
          <p:cNvCxnSpPr>
            <a:cxnSpLocks noChangeShapeType="1"/>
            <a:stCxn id="48" idx="4"/>
            <a:endCxn id="2074" idx="0"/>
          </p:cNvCxnSpPr>
          <p:nvPr/>
        </p:nvCxnSpPr>
        <p:spPr bwMode="auto">
          <a:xfrm rot="16200000" flipH="1">
            <a:off x="914400" y="3886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2" name="Oval 95"/>
          <p:cNvSpPr>
            <a:spLocks noChangeArrowheads="1"/>
          </p:cNvSpPr>
          <p:nvPr/>
        </p:nvSpPr>
        <p:spPr bwMode="auto">
          <a:xfrm>
            <a:off x="7391400" y="3733800"/>
            <a:ext cx="914400" cy="6858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91377" tIns="45689" rIns="91377" bIns="45689" anchor="ctr"/>
          <a:lstStyle/>
          <a:p>
            <a:pPr defTabSz="1147763">
              <a:defRPr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</a:t>
            </a:r>
            <a:endParaRPr lang="en-US" sz="2000" dirty="0"/>
          </a:p>
        </p:txBody>
      </p:sp>
      <p:cxnSp>
        <p:nvCxnSpPr>
          <p:cNvPr id="53" name="AutoShape 9309"/>
          <p:cNvCxnSpPr>
            <a:cxnSpLocks noChangeShapeType="1"/>
            <a:stCxn id="52" idx="4"/>
            <a:endCxn id="2063" idx="0"/>
          </p:cNvCxnSpPr>
          <p:nvPr/>
        </p:nvCxnSpPr>
        <p:spPr bwMode="auto">
          <a:xfrm rot="5400000">
            <a:off x="7143750" y="3867150"/>
            <a:ext cx="152400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2" name="Text Box 9324"/>
          <p:cNvSpPr txBox="1">
            <a:spLocks noChangeArrowheads="1"/>
          </p:cNvSpPr>
          <p:nvPr/>
        </p:nvSpPr>
        <p:spPr bwMode="auto">
          <a:xfrm>
            <a:off x="890826" y="4114800"/>
            <a:ext cx="423387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 smtClean="0"/>
              <a:t>95.2%</a:t>
            </a:r>
            <a:endParaRPr lang="en-US" dirty="0"/>
          </a:p>
        </p:txBody>
      </p:sp>
      <p:sp>
        <p:nvSpPr>
          <p:cNvPr id="63" name="Text Box 9324"/>
          <p:cNvSpPr txBox="1">
            <a:spLocks noChangeArrowheads="1"/>
          </p:cNvSpPr>
          <p:nvPr/>
        </p:nvSpPr>
        <p:spPr bwMode="auto">
          <a:xfrm>
            <a:off x="7086600" y="4267200"/>
            <a:ext cx="35242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50%</a:t>
            </a:r>
          </a:p>
        </p:txBody>
      </p:sp>
      <p:sp>
        <p:nvSpPr>
          <p:cNvPr id="39" name="Rectangle 9234"/>
          <p:cNvSpPr>
            <a:spLocks noChangeArrowheads="1"/>
          </p:cNvSpPr>
          <p:nvPr/>
        </p:nvSpPr>
        <p:spPr bwMode="auto">
          <a:xfrm>
            <a:off x="7620000" y="2743200"/>
            <a:ext cx="1371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Exploration Corporation</a:t>
            </a:r>
          </a:p>
          <a:p>
            <a:pPr defTabSz="1147763">
              <a:defRPr/>
            </a:pPr>
            <a:r>
              <a:rPr lang="en-US" dirty="0"/>
              <a:t>FEIN:  73-1331156</a:t>
            </a:r>
          </a:p>
          <a:p>
            <a:pPr defTabSz="1147763">
              <a:defRPr/>
            </a:pPr>
            <a:r>
              <a:rPr lang="en-US" dirty="0"/>
              <a:t>(OK Corporation)</a:t>
            </a:r>
          </a:p>
          <a:p>
            <a:pPr defTabSz="1147763">
              <a:defRPr/>
            </a:pPr>
            <a:r>
              <a:rPr lang="en-US" dirty="0"/>
              <a:t>Formed:  10/22/1988</a:t>
            </a:r>
          </a:p>
          <a:p>
            <a:pPr defTabSz="1147763">
              <a:defRPr/>
            </a:pPr>
            <a:r>
              <a:rPr lang="en-US" dirty="0"/>
              <a:t>(inactive)</a:t>
            </a:r>
          </a:p>
          <a:p>
            <a:pPr defTabSz="1147763"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 bwMode="auto">
          <a:xfrm>
            <a:off x="8229600" y="914400"/>
            <a:ext cx="1600200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See also Enogex</a:t>
            </a:r>
          </a:p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Organizational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Chart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46" name="Straight Arrow Connector 45"/>
          <p:cNvCxnSpPr>
            <a:stCxn id="2050" idx="3"/>
            <a:endCxn id="44" idx="2"/>
          </p:cNvCxnSpPr>
          <p:nvPr/>
        </p:nvCxnSpPr>
        <p:spPr bwMode="auto">
          <a:xfrm>
            <a:off x="6172200" y="762000"/>
            <a:ext cx="2057400" cy="7239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848600" y="2133600"/>
            <a:ext cx="3994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6629400"/>
            <a:ext cx="228600" cy="2286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" y="6629400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C-Corporation</a:t>
            </a:r>
            <a:endParaRPr lang="en-US" dirty="0"/>
          </a:p>
        </p:txBody>
      </p:sp>
      <p:sp>
        <p:nvSpPr>
          <p:cNvPr id="47" name="Isosceles Triangle 46"/>
          <p:cNvSpPr/>
          <p:nvPr/>
        </p:nvSpPr>
        <p:spPr bwMode="auto">
          <a:xfrm>
            <a:off x="1600200" y="6629400"/>
            <a:ext cx="304800" cy="228600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81200" y="66294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51" name="Isosceles Triangle 50"/>
          <p:cNvSpPr/>
          <p:nvPr/>
        </p:nvSpPr>
        <p:spPr bwMode="auto">
          <a:xfrm>
            <a:off x="2895600" y="6629400"/>
            <a:ext cx="304800" cy="228600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9000" y="6629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Disregarded Entity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 bwMode="auto">
          <a:xfrm>
            <a:off x="5372100" y="6324600"/>
            <a:ext cx="1143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5181600"/>
            <a:ext cx="1143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334000" y="5181600"/>
            <a:ext cx="12192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733800" y="5181600"/>
            <a:ext cx="1143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105400" y="3962400"/>
            <a:ext cx="12192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3962400"/>
            <a:ext cx="13716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105400" y="2667000"/>
            <a:ext cx="10668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505200" y="1600200"/>
            <a:ext cx="11430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147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123071" y="0"/>
            <a:ext cx="2106540" cy="923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sz="1800" b="1" dirty="0"/>
              <a:t>Enogex</a:t>
            </a:r>
          </a:p>
          <a:p>
            <a:pPr defTabSz="1147763"/>
            <a:r>
              <a:rPr lang="en-US" sz="1800" b="1" dirty="0"/>
              <a:t>Organizational </a:t>
            </a:r>
            <a:r>
              <a:rPr lang="en-US" sz="1800" b="1" dirty="0" smtClean="0"/>
              <a:t>Chart</a:t>
            </a:r>
          </a:p>
          <a:p>
            <a:pPr defTabSz="1147763"/>
            <a:r>
              <a:rPr lang="en-US" sz="1800" b="1" dirty="0" smtClean="0"/>
              <a:t>December 31, 2012</a:t>
            </a:r>
            <a:endParaRPr lang="en-US" sz="1800" b="1" dirty="0"/>
          </a:p>
        </p:txBody>
      </p:sp>
      <p:sp>
        <p:nvSpPr>
          <p:cNvPr id="3075" name="Line 28"/>
          <p:cNvSpPr>
            <a:spLocks noChangeShapeType="1"/>
          </p:cNvSpPr>
          <p:nvPr/>
        </p:nvSpPr>
        <p:spPr bwMode="auto">
          <a:xfrm>
            <a:off x="3048000" y="4114800"/>
            <a:ext cx="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1377" tIns="45689" rIns="91377" bIns="45689" anchor="ctr"/>
          <a:lstStyle/>
          <a:p>
            <a:endParaRPr lang="en-US" dirty="0"/>
          </a:p>
        </p:txBody>
      </p:sp>
      <p:sp>
        <p:nvSpPr>
          <p:cNvPr id="3077" name="Text Box 67"/>
          <p:cNvSpPr txBox="1">
            <a:spLocks noChangeArrowheads="1"/>
          </p:cNvSpPr>
          <p:nvPr/>
        </p:nvSpPr>
        <p:spPr bwMode="auto">
          <a:xfrm>
            <a:off x="8153400" y="533400"/>
            <a:ext cx="1077913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defTabSz="1147763"/>
            <a:r>
              <a:rPr lang="en-US" sz="1200" dirty="0"/>
              <a:t>Tax Department</a:t>
            </a:r>
            <a:endParaRPr lang="en-US" dirty="0"/>
          </a:p>
        </p:txBody>
      </p:sp>
      <p:pic>
        <p:nvPicPr>
          <p:cNvPr id="3121" name="Picture 54" descr="clip_image0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714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Line 28"/>
          <p:cNvSpPr>
            <a:spLocks noChangeShapeType="1"/>
          </p:cNvSpPr>
          <p:nvPr/>
        </p:nvSpPr>
        <p:spPr bwMode="auto">
          <a:xfrm>
            <a:off x="3048000" y="4114800"/>
            <a:ext cx="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1377" tIns="45689" rIns="91377" bIns="45689" anchor="ctr"/>
          <a:lstStyle/>
          <a:p>
            <a:endParaRPr lang="en-US" dirty="0"/>
          </a:p>
        </p:txBody>
      </p:sp>
      <p:sp>
        <p:nvSpPr>
          <p:cNvPr id="57" name="Text Box 67"/>
          <p:cNvSpPr txBox="1">
            <a:spLocks noChangeArrowheads="1"/>
          </p:cNvSpPr>
          <p:nvPr/>
        </p:nvSpPr>
        <p:spPr bwMode="auto">
          <a:xfrm>
            <a:off x="8153400" y="533400"/>
            <a:ext cx="1077913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defTabSz="1147763"/>
            <a:r>
              <a:rPr lang="en-US" sz="1200" dirty="0"/>
              <a:t>Tax Department</a:t>
            </a:r>
            <a:endParaRPr lang="en-US" dirty="0"/>
          </a:p>
        </p:txBody>
      </p:sp>
      <p:sp>
        <p:nvSpPr>
          <p:cNvPr id="60" name="Text Box 9237"/>
          <p:cNvSpPr txBox="1">
            <a:spLocks noChangeArrowheads="1"/>
          </p:cNvSpPr>
          <p:nvPr/>
        </p:nvSpPr>
        <p:spPr bwMode="auto">
          <a:xfrm>
            <a:off x="3429000" y="6248400"/>
            <a:ext cx="533399" cy="2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50%</a:t>
            </a:r>
          </a:p>
        </p:txBody>
      </p:sp>
      <p:sp>
        <p:nvSpPr>
          <p:cNvPr id="65" name="AutoShape 9296"/>
          <p:cNvSpPr>
            <a:spLocks noChangeArrowheads="1"/>
          </p:cNvSpPr>
          <p:nvPr/>
        </p:nvSpPr>
        <p:spPr bwMode="auto">
          <a:xfrm>
            <a:off x="3505200" y="1600200"/>
            <a:ext cx="1143000" cy="990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OGE Enogex </a:t>
            </a:r>
            <a:r>
              <a:rPr lang="en-US" dirty="0" smtClean="0"/>
              <a:t>Holdings </a:t>
            </a:r>
            <a:r>
              <a:rPr lang="en-US" dirty="0"/>
              <a:t>LLC</a:t>
            </a:r>
          </a:p>
          <a:p>
            <a:pPr defTabSz="1147763">
              <a:defRPr/>
            </a:pPr>
            <a:r>
              <a:rPr lang="en-US" dirty="0"/>
              <a:t>FEIN:  </a:t>
            </a:r>
            <a:r>
              <a:rPr lang="en-US" dirty="0" smtClean="0"/>
              <a:t>27-4248668</a:t>
            </a:r>
            <a:endParaRPr lang="en-US" dirty="0"/>
          </a:p>
          <a:p>
            <a:pPr defTabSz="1147763">
              <a:defRPr/>
            </a:pPr>
            <a:r>
              <a:rPr lang="en-US" dirty="0"/>
              <a:t>(DE LLC)</a:t>
            </a:r>
          </a:p>
          <a:p>
            <a:pPr defTabSz="1147763">
              <a:defRPr/>
            </a:pPr>
            <a:r>
              <a:rPr lang="en-US" dirty="0"/>
              <a:t>Formed </a:t>
            </a:r>
            <a:r>
              <a:rPr lang="en-US" dirty="0" smtClean="0"/>
              <a:t>1/23/2008</a:t>
            </a:r>
            <a:endParaRPr lang="en-US" dirty="0"/>
          </a:p>
          <a:p>
            <a:pPr defTabSz="1147763">
              <a:defRPr/>
            </a:pPr>
            <a:endParaRPr lang="en-US" dirty="0"/>
          </a:p>
        </p:txBody>
      </p:sp>
      <p:cxnSp>
        <p:nvCxnSpPr>
          <p:cNvPr id="71" name="Straight Arrow Connector 113"/>
          <p:cNvCxnSpPr>
            <a:cxnSpLocks noChangeShapeType="1"/>
            <a:stCxn id="98" idx="3"/>
            <a:endCxn id="73" idx="0"/>
          </p:cNvCxnSpPr>
          <p:nvPr/>
        </p:nvCxnSpPr>
        <p:spPr bwMode="auto">
          <a:xfrm rot="16200000" flipH="1">
            <a:off x="5676900" y="4914900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" name="AutoShape 9296"/>
          <p:cNvSpPr>
            <a:spLocks noChangeArrowheads="1"/>
          </p:cNvSpPr>
          <p:nvPr/>
        </p:nvSpPr>
        <p:spPr bwMode="auto">
          <a:xfrm>
            <a:off x="3733800" y="5181600"/>
            <a:ext cx="11430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Atoka LLC</a:t>
            </a:r>
          </a:p>
          <a:p>
            <a:pPr defTabSz="1147763">
              <a:defRPr/>
            </a:pPr>
            <a:r>
              <a:rPr lang="en-US" dirty="0"/>
              <a:t>FEIN:  NONE</a:t>
            </a:r>
          </a:p>
          <a:p>
            <a:pPr defTabSz="1147763">
              <a:defRPr/>
            </a:pPr>
            <a:r>
              <a:rPr lang="en-US" dirty="0"/>
              <a:t>(OK LLC)</a:t>
            </a:r>
          </a:p>
          <a:p>
            <a:pPr defTabSz="1147763">
              <a:defRPr/>
            </a:pPr>
            <a:r>
              <a:rPr lang="en-US" dirty="0"/>
              <a:t>Formed:  12/19/2006</a:t>
            </a:r>
          </a:p>
        </p:txBody>
      </p:sp>
      <p:sp>
        <p:nvSpPr>
          <p:cNvPr id="73" name="AutoShape 9296"/>
          <p:cNvSpPr>
            <a:spLocks noChangeArrowheads="1"/>
          </p:cNvSpPr>
          <p:nvPr/>
        </p:nvSpPr>
        <p:spPr bwMode="auto">
          <a:xfrm>
            <a:off x="5334000" y="5181600"/>
            <a:ext cx="12192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Gas Gathering LLC</a:t>
            </a:r>
          </a:p>
          <a:p>
            <a:pPr defTabSz="1147763">
              <a:defRPr/>
            </a:pPr>
            <a:r>
              <a:rPr lang="en-US" dirty="0"/>
              <a:t>FEIN:  73-1554441</a:t>
            </a:r>
          </a:p>
          <a:p>
            <a:pPr defTabSz="1147763">
              <a:defRPr/>
            </a:pPr>
            <a:r>
              <a:rPr lang="en-US" dirty="0"/>
              <a:t>(OK LLC)</a:t>
            </a:r>
          </a:p>
          <a:p>
            <a:pPr defTabSz="1147763">
              <a:defRPr/>
            </a:pPr>
            <a:r>
              <a:rPr lang="en-US" dirty="0"/>
              <a:t>Formed:  12/10/1998</a:t>
            </a:r>
          </a:p>
        </p:txBody>
      </p:sp>
      <p:sp>
        <p:nvSpPr>
          <p:cNvPr id="74" name="AutoShape 9296"/>
          <p:cNvSpPr>
            <a:spLocks noChangeArrowheads="1"/>
          </p:cNvSpPr>
          <p:nvPr/>
        </p:nvSpPr>
        <p:spPr bwMode="auto">
          <a:xfrm>
            <a:off x="7315200" y="5181600"/>
            <a:ext cx="11430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Products LLC</a:t>
            </a:r>
          </a:p>
          <a:p>
            <a:pPr defTabSz="1147763">
              <a:defRPr/>
            </a:pPr>
            <a:r>
              <a:rPr lang="en-US" dirty="0"/>
              <a:t>FEIN:  73-0778645</a:t>
            </a:r>
          </a:p>
          <a:p>
            <a:pPr defTabSz="1147763">
              <a:defRPr/>
            </a:pPr>
            <a:r>
              <a:rPr lang="en-US" dirty="0"/>
              <a:t>(OK LLC)</a:t>
            </a:r>
          </a:p>
          <a:p>
            <a:pPr defTabSz="1147763">
              <a:defRPr/>
            </a:pPr>
            <a:r>
              <a:rPr lang="en-US" dirty="0"/>
              <a:t>Formed:  4/1/2008</a:t>
            </a:r>
          </a:p>
        </p:txBody>
      </p:sp>
      <p:cxnSp>
        <p:nvCxnSpPr>
          <p:cNvPr id="75" name="Straight Arrow Connector 121"/>
          <p:cNvCxnSpPr>
            <a:cxnSpLocks noChangeShapeType="1"/>
            <a:stCxn id="98" idx="4"/>
            <a:endCxn id="74" idx="0"/>
          </p:cNvCxnSpPr>
          <p:nvPr/>
        </p:nvCxnSpPr>
        <p:spPr bwMode="auto">
          <a:xfrm rot="16200000" flipH="1">
            <a:off x="6953250" y="4248150"/>
            <a:ext cx="304800" cy="1562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6" name="Straight Arrow Connector 128"/>
          <p:cNvCxnSpPr>
            <a:cxnSpLocks noChangeShapeType="1"/>
            <a:stCxn id="72" idx="3"/>
            <a:endCxn id="78" idx="0"/>
          </p:cNvCxnSpPr>
          <p:nvPr/>
        </p:nvCxnSpPr>
        <p:spPr bwMode="auto">
          <a:xfrm rot="5400000">
            <a:off x="3505200" y="5524500"/>
            <a:ext cx="228600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" name="AutoShape 9296"/>
          <p:cNvSpPr>
            <a:spLocks noChangeArrowheads="1"/>
          </p:cNvSpPr>
          <p:nvPr/>
        </p:nvSpPr>
        <p:spPr bwMode="auto">
          <a:xfrm>
            <a:off x="2362200" y="6324600"/>
            <a:ext cx="11430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Atoka Midstream LLC</a:t>
            </a:r>
          </a:p>
          <a:p>
            <a:pPr defTabSz="1147763">
              <a:defRPr/>
            </a:pPr>
            <a:r>
              <a:rPr lang="en-US" dirty="0"/>
              <a:t>FEIN: 32-0193714</a:t>
            </a:r>
          </a:p>
          <a:p>
            <a:pPr defTabSz="1147763">
              <a:defRPr/>
            </a:pPr>
            <a:r>
              <a:rPr lang="en-US" dirty="0"/>
              <a:t>(DE LLC)</a:t>
            </a:r>
          </a:p>
          <a:p>
            <a:pPr defTabSz="1147763">
              <a:defRPr/>
            </a:pPr>
            <a:r>
              <a:rPr lang="en-US" dirty="0"/>
              <a:t>Formed:  2/21/2007</a:t>
            </a:r>
          </a:p>
        </p:txBody>
      </p:sp>
      <p:sp>
        <p:nvSpPr>
          <p:cNvPr id="83" name="Text Box 36"/>
          <p:cNvSpPr txBox="1">
            <a:spLocks noChangeArrowheads="1"/>
          </p:cNvSpPr>
          <p:nvPr/>
        </p:nvSpPr>
        <p:spPr bwMode="auto">
          <a:xfrm>
            <a:off x="4800600" y="5029200"/>
            <a:ext cx="399341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100%</a:t>
            </a:r>
          </a:p>
        </p:txBody>
      </p:sp>
      <p:sp>
        <p:nvSpPr>
          <p:cNvPr id="84" name="Text Box 36"/>
          <p:cNvSpPr txBox="1">
            <a:spLocks noChangeArrowheads="1"/>
          </p:cNvSpPr>
          <p:nvPr/>
        </p:nvSpPr>
        <p:spPr bwMode="auto">
          <a:xfrm>
            <a:off x="7086600" y="4876800"/>
            <a:ext cx="457200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377" tIns="45689" rIns="91377" bIns="45689">
            <a:spAutoFit/>
          </a:bodyPr>
          <a:lstStyle/>
          <a:p>
            <a:pPr defTabSz="1147763"/>
            <a:r>
              <a:rPr lang="en-US" dirty="0"/>
              <a:t>100%</a:t>
            </a:r>
          </a:p>
        </p:txBody>
      </p:sp>
      <p:sp>
        <p:nvSpPr>
          <p:cNvPr id="94" name="AutoShape 9296"/>
          <p:cNvSpPr>
            <a:spLocks noChangeArrowheads="1"/>
          </p:cNvSpPr>
          <p:nvPr/>
        </p:nvSpPr>
        <p:spPr bwMode="auto">
          <a:xfrm>
            <a:off x="6629400" y="3886200"/>
            <a:ext cx="10668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Foss Gathering System</a:t>
            </a:r>
          </a:p>
          <a:p>
            <a:pPr defTabSz="1147763">
              <a:defRPr/>
            </a:pPr>
            <a:r>
              <a:rPr lang="en-US" dirty="0"/>
              <a:t>(partnership)</a:t>
            </a:r>
          </a:p>
          <a:p>
            <a:pPr defTabSz="1147763">
              <a:defRPr/>
            </a:pPr>
            <a:r>
              <a:rPr lang="en-US" dirty="0"/>
              <a:t>73-1297471</a:t>
            </a:r>
          </a:p>
        </p:txBody>
      </p:sp>
      <p:cxnSp>
        <p:nvCxnSpPr>
          <p:cNvPr id="95" name="Straight Arrow Connector 121"/>
          <p:cNvCxnSpPr>
            <a:cxnSpLocks noChangeShapeType="1"/>
            <a:stCxn id="102" idx="4"/>
            <a:endCxn id="94" idx="0"/>
          </p:cNvCxnSpPr>
          <p:nvPr/>
        </p:nvCxnSpPr>
        <p:spPr bwMode="auto">
          <a:xfrm rot="16200000" flipH="1">
            <a:off x="6553200" y="3276600"/>
            <a:ext cx="22860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6" name="Text Box 36"/>
          <p:cNvSpPr txBox="1">
            <a:spLocks noChangeArrowheads="1"/>
          </p:cNvSpPr>
          <p:nvPr/>
        </p:nvSpPr>
        <p:spPr bwMode="auto">
          <a:xfrm>
            <a:off x="6553200" y="3505200"/>
            <a:ext cx="393700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377" tIns="45689" rIns="91377" bIns="45689">
            <a:spAutoFit/>
          </a:bodyPr>
          <a:lstStyle/>
          <a:p>
            <a:pPr defTabSz="1147763"/>
            <a:r>
              <a:rPr lang="en-US" dirty="0"/>
              <a:t>20%</a:t>
            </a:r>
          </a:p>
        </p:txBody>
      </p:sp>
      <p:pic>
        <p:nvPicPr>
          <p:cNvPr id="97" name="Picture 54" descr="clip_image0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52400"/>
            <a:ext cx="1714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AutoShape 9296"/>
          <p:cNvSpPr>
            <a:spLocks noChangeArrowheads="1"/>
          </p:cNvSpPr>
          <p:nvPr/>
        </p:nvSpPr>
        <p:spPr bwMode="auto">
          <a:xfrm>
            <a:off x="5105400" y="3962400"/>
            <a:ext cx="12192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Gathering &amp; Processing LLC</a:t>
            </a:r>
          </a:p>
          <a:p>
            <a:pPr defTabSz="1147763">
              <a:defRPr/>
            </a:pPr>
            <a:r>
              <a:rPr lang="en-US" dirty="0"/>
              <a:t>FEIN:  27-0469521</a:t>
            </a:r>
          </a:p>
          <a:p>
            <a:pPr defTabSz="1147763">
              <a:defRPr/>
            </a:pPr>
            <a:r>
              <a:rPr lang="en-US" dirty="0"/>
              <a:t>(OK LLC)</a:t>
            </a:r>
          </a:p>
          <a:p>
            <a:pPr defTabSz="1147763">
              <a:defRPr/>
            </a:pPr>
            <a:r>
              <a:rPr lang="en-US" dirty="0"/>
              <a:t>Formed:  7/01/2009</a:t>
            </a:r>
          </a:p>
        </p:txBody>
      </p:sp>
      <p:cxnSp>
        <p:nvCxnSpPr>
          <p:cNvPr id="99" name="Straight Arrow Connector 121"/>
          <p:cNvCxnSpPr>
            <a:cxnSpLocks noChangeShapeType="1"/>
            <a:stCxn id="102" idx="3"/>
            <a:endCxn id="98" idx="0"/>
          </p:cNvCxnSpPr>
          <p:nvPr/>
        </p:nvCxnSpPr>
        <p:spPr bwMode="auto">
          <a:xfrm rot="16200000" flipH="1">
            <a:off x="5524500" y="37719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0" name="Text Box 36"/>
          <p:cNvSpPr txBox="1">
            <a:spLocks noChangeArrowheads="1"/>
          </p:cNvSpPr>
          <p:nvPr/>
        </p:nvSpPr>
        <p:spPr bwMode="auto">
          <a:xfrm>
            <a:off x="5715000" y="4953000"/>
            <a:ext cx="685800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377" tIns="45689" rIns="91377" bIns="45689">
            <a:spAutoFit/>
          </a:bodyPr>
          <a:lstStyle/>
          <a:p>
            <a:pPr defTabSz="1147763"/>
            <a:r>
              <a:rPr lang="en-US" dirty="0"/>
              <a:t>100%</a:t>
            </a:r>
          </a:p>
        </p:txBody>
      </p:sp>
      <p:sp>
        <p:nvSpPr>
          <p:cNvPr id="101" name="Text Box 36"/>
          <p:cNvSpPr txBox="1">
            <a:spLocks noChangeArrowheads="1"/>
          </p:cNvSpPr>
          <p:nvPr/>
        </p:nvSpPr>
        <p:spPr bwMode="auto">
          <a:xfrm>
            <a:off x="5715000" y="3733800"/>
            <a:ext cx="399341" cy="2153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377" tIns="45689" rIns="91377" bIns="45689">
            <a:spAutoFit/>
          </a:bodyPr>
          <a:lstStyle/>
          <a:p>
            <a:pPr defTabSz="1147763"/>
            <a:r>
              <a:rPr lang="en-US" dirty="0"/>
              <a:t>100%</a:t>
            </a:r>
          </a:p>
        </p:txBody>
      </p:sp>
      <p:sp>
        <p:nvSpPr>
          <p:cNvPr id="102" name="AutoShape 9296"/>
          <p:cNvSpPr>
            <a:spLocks noChangeArrowheads="1"/>
          </p:cNvSpPr>
          <p:nvPr/>
        </p:nvSpPr>
        <p:spPr bwMode="auto">
          <a:xfrm>
            <a:off x="5105400" y="2667000"/>
            <a:ext cx="1066800" cy="990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/>
              <a:t>Enogex </a:t>
            </a:r>
            <a:r>
              <a:rPr lang="en-US" dirty="0" smtClean="0"/>
              <a:t>LLC</a:t>
            </a:r>
            <a:endParaRPr lang="en-US" dirty="0"/>
          </a:p>
          <a:p>
            <a:pPr defTabSz="1147763">
              <a:defRPr/>
            </a:pPr>
            <a:r>
              <a:rPr lang="en-US" dirty="0"/>
              <a:t>FEIN:  73-0704078</a:t>
            </a:r>
          </a:p>
          <a:p>
            <a:pPr defTabSz="1147763">
              <a:defRPr/>
            </a:pPr>
            <a:r>
              <a:rPr lang="en-US" dirty="0"/>
              <a:t>(DE LLC)</a:t>
            </a:r>
          </a:p>
          <a:p>
            <a:pPr defTabSz="1147763">
              <a:defRPr/>
            </a:pPr>
            <a:r>
              <a:rPr lang="en-US" dirty="0"/>
              <a:t>Formed:  4/4/2008</a:t>
            </a:r>
          </a:p>
        </p:txBody>
      </p:sp>
      <p:cxnSp>
        <p:nvCxnSpPr>
          <p:cNvPr id="104" name="Straight Arrow Connector 121"/>
          <p:cNvCxnSpPr>
            <a:cxnSpLocks noChangeShapeType="1"/>
            <a:stCxn id="98" idx="2"/>
            <a:endCxn id="72" idx="0"/>
          </p:cNvCxnSpPr>
          <p:nvPr/>
        </p:nvCxnSpPr>
        <p:spPr bwMode="auto">
          <a:xfrm rot="5400000">
            <a:off x="4552950" y="4629150"/>
            <a:ext cx="304800" cy="800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5" name="Oval 95"/>
          <p:cNvSpPr>
            <a:spLocks noChangeArrowheads="1"/>
          </p:cNvSpPr>
          <p:nvPr/>
        </p:nvSpPr>
        <p:spPr bwMode="auto">
          <a:xfrm>
            <a:off x="1600200" y="5257800"/>
            <a:ext cx="914400" cy="6858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91377" tIns="45689" rIns="91377" bIns="45689" anchor="ctr"/>
          <a:lstStyle/>
          <a:p>
            <a:pPr defTabSz="1147763">
              <a:defRPr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</a:t>
            </a:r>
            <a:endParaRPr lang="en-US" sz="2000" dirty="0"/>
          </a:p>
        </p:txBody>
      </p:sp>
      <p:cxnSp>
        <p:nvCxnSpPr>
          <p:cNvPr id="106" name="Straight Arrow Connector 128"/>
          <p:cNvCxnSpPr>
            <a:cxnSpLocks noChangeShapeType="1"/>
            <a:stCxn id="105" idx="4"/>
            <a:endCxn id="78" idx="0"/>
          </p:cNvCxnSpPr>
          <p:nvPr/>
        </p:nvCxnSpPr>
        <p:spPr bwMode="auto">
          <a:xfrm rot="16200000" flipH="1">
            <a:off x="2305050" y="5695950"/>
            <a:ext cx="381000" cy="876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7" name="Oval 95"/>
          <p:cNvSpPr>
            <a:spLocks noChangeArrowheads="1"/>
          </p:cNvSpPr>
          <p:nvPr/>
        </p:nvSpPr>
        <p:spPr bwMode="auto">
          <a:xfrm>
            <a:off x="8229600" y="3352800"/>
            <a:ext cx="1143000" cy="762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91377" tIns="45689" rIns="91377" bIns="45689" anchor="ctr"/>
          <a:lstStyle/>
          <a:p>
            <a:pPr defTabSz="1147763">
              <a:defRPr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Party(s)</a:t>
            </a:r>
            <a:endParaRPr lang="en-US" sz="2000" dirty="0"/>
          </a:p>
        </p:txBody>
      </p:sp>
      <p:cxnSp>
        <p:nvCxnSpPr>
          <p:cNvPr id="108" name="Straight Arrow Connector 128"/>
          <p:cNvCxnSpPr>
            <a:cxnSpLocks noChangeShapeType="1"/>
            <a:stCxn id="107" idx="3"/>
            <a:endCxn id="94" idx="0"/>
          </p:cNvCxnSpPr>
          <p:nvPr/>
        </p:nvCxnSpPr>
        <p:spPr bwMode="auto">
          <a:xfrm rot="5400000" flipH="1">
            <a:off x="7721391" y="3327610"/>
            <a:ext cx="117008" cy="123418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9" name="Text Box 9237"/>
          <p:cNvSpPr txBox="1">
            <a:spLocks noChangeArrowheads="1"/>
          </p:cNvSpPr>
          <p:nvPr/>
        </p:nvSpPr>
        <p:spPr bwMode="auto">
          <a:xfrm>
            <a:off x="2362200" y="5943600"/>
            <a:ext cx="533399" cy="2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/>
              <a:t>50%</a:t>
            </a:r>
          </a:p>
        </p:txBody>
      </p:sp>
      <p:sp>
        <p:nvSpPr>
          <p:cNvPr id="110" name="Text Box 9237"/>
          <p:cNvSpPr txBox="1">
            <a:spLocks noChangeArrowheads="1"/>
          </p:cNvSpPr>
          <p:nvPr/>
        </p:nvSpPr>
        <p:spPr bwMode="auto">
          <a:xfrm>
            <a:off x="7848600" y="3962400"/>
            <a:ext cx="533399" cy="2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4922" tIns="57462" rIns="114922" bIns="57462">
            <a:spAutoFit/>
          </a:bodyPr>
          <a:lstStyle/>
          <a:p>
            <a:pPr algn="l" defTabSz="1149350">
              <a:spcBef>
                <a:spcPct val="50000"/>
              </a:spcBef>
            </a:pPr>
            <a:r>
              <a:rPr lang="en-US" dirty="0" smtClean="0"/>
              <a:t>80</a:t>
            </a:r>
            <a:r>
              <a:rPr lang="en-US" dirty="0"/>
              <a:t>%</a:t>
            </a:r>
          </a:p>
        </p:txBody>
      </p:sp>
      <p:sp>
        <p:nvSpPr>
          <p:cNvPr id="124" name="Isosceles Triangle 123"/>
          <p:cNvSpPr/>
          <p:nvPr/>
        </p:nvSpPr>
        <p:spPr bwMode="auto">
          <a:xfrm>
            <a:off x="3429000" y="3962400"/>
            <a:ext cx="1060704" cy="914400"/>
          </a:xfrm>
          <a:prstGeom prst="triangl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7" tIns="45689" rIns="91377" bIns="45689" numCol="1" rtlCol="0" anchor="ctr" anchorCtr="0" compatLnSpc="1">
            <a:prstTxWarp prst="textNoShape">
              <a:avLst/>
            </a:prstTxWarp>
          </a:bodyPr>
          <a:lstStyle/>
          <a:p>
            <a:pPr defTabSz="1149350">
              <a:defRPr/>
            </a:pPr>
            <a:r>
              <a:rPr lang="en-US" dirty="0" smtClean="0"/>
              <a:t>Enogex Energy Resources LLC</a:t>
            </a:r>
          </a:p>
          <a:p>
            <a:pPr defTabSz="1149350">
              <a:defRPr/>
            </a:pPr>
            <a:r>
              <a:rPr lang="en-US" dirty="0" smtClean="0"/>
              <a:t>FEIN:  73-1285595</a:t>
            </a:r>
          </a:p>
          <a:p>
            <a:pPr defTabSz="1149350">
              <a:defRPr/>
            </a:pPr>
            <a:r>
              <a:rPr lang="en-US" dirty="0" smtClean="0"/>
              <a:t>(OK LLC)</a:t>
            </a:r>
          </a:p>
          <a:p>
            <a:pPr defTabSz="1149350">
              <a:defRPr/>
            </a:pPr>
            <a:r>
              <a:rPr lang="en-US" dirty="0" smtClean="0"/>
              <a:t>Formed:  10/20/2010</a:t>
            </a:r>
            <a:endParaRPr lang="en-US" sz="3000" dirty="0">
              <a:latin typeface="Times New Roman" pitchFamily="18" charset="0"/>
            </a:endParaRPr>
          </a:p>
        </p:txBody>
      </p:sp>
      <p:sp>
        <p:nvSpPr>
          <p:cNvPr id="132" name="AutoShape 9296"/>
          <p:cNvSpPr>
            <a:spLocks noChangeArrowheads="1"/>
          </p:cNvSpPr>
          <p:nvPr/>
        </p:nvSpPr>
        <p:spPr bwMode="auto">
          <a:xfrm>
            <a:off x="5029200" y="1371600"/>
            <a:ext cx="1143000" cy="990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 smtClean="0"/>
              <a:t>Enogex Holdings LLC</a:t>
            </a:r>
            <a:endParaRPr lang="en-US" dirty="0"/>
          </a:p>
          <a:p>
            <a:pPr defTabSz="1147763">
              <a:defRPr/>
            </a:pPr>
            <a:r>
              <a:rPr lang="en-US" dirty="0"/>
              <a:t>FEIN: </a:t>
            </a:r>
            <a:r>
              <a:rPr lang="en-US" dirty="0" smtClean="0"/>
              <a:t>27-3595631</a:t>
            </a:r>
            <a:endParaRPr lang="en-US" dirty="0"/>
          </a:p>
          <a:p>
            <a:pPr defTabSz="1147763">
              <a:defRPr/>
            </a:pPr>
            <a:r>
              <a:rPr lang="en-US" dirty="0"/>
              <a:t>(DE LLC)</a:t>
            </a:r>
          </a:p>
          <a:p>
            <a:pPr defTabSz="1147763">
              <a:defRPr/>
            </a:pPr>
            <a:r>
              <a:rPr lang="en-US" dirty="0"/>
              <a:t>Formed </a:t>
            </a:r>
            <a:r>
              <a:rPr lang="en-US" dirty="0" smtClean="0"/>
              <a:t>10/1/2010</a:t>
            </a:r>
            <a:endParaRPr lang="en-US" dirty="0"/>
          </a:p>
          <a:p>
            <a:pPr defTabSz="1147763">
              <a:defRPr/>
            </a:pPr>
            <a:endParaRPr lang="en-US" dirty="0"/>
          </a:p>
        </p:txBody>
      </p:sp>
      <p:cxnSp>
        <p:nvCxnSpPr>
          <p:cNvPr id="134" name="Straight Arrow Connector 133"/>
          <p:cNvCxnSpPr>
            <a:stCxn id="132" idx="3"/>
            <a:endCxn id="102" idx="0"/>
          </p:cNvCxnSpPr>
          <p:nvPr/>
        </p:nvCxnSpPr>
        <p:spPr bwMode="auto">
          <a:xfrm rot="16200000" flipH="1">
            <a:off x="5467350" y="2495550"/>
            <a:ext cx="304800" cy="381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5715000" y="25146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</a:p>
        </p:txBody>
      </p:sp>
      <p:cxnSp>
        <p:nvCxnSpPr>
          <p:cNvPr id="145" name="Straight Arrow Connector 144"/>
          <p:cNvCxnSpPr>
            <a:stCxn id="102" idx="2"/>
            <a:endCxn id="124" idx="0"/>
          </p:cNvCxnSpPr>
          <p:nvPr/>
        </p:nvCxnSpPr>
        <p:spPr bwMode="auto">
          <a:xfrm rot="5400000">
            <a:off x="4379976" y="3236976"/>
            <a:ext cx="304800" cy="1146048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4267200" y="38862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55" name="Oval 95"/>
          <p:cNvSpPr>
            <a:spLocks noChangeArrowheads="1"/>
          </p:cNvSpPr>
          <p:nvPr/>
        </p:nvSpPr>
        <p:spPr bwMode="auto">
          <a:xfrm>
            <a:off x="6629400" y="762000"/>
            <a:ext cx="1371600" cy="838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91377" tIns="45689" rIns="91377" bIns="45689" anchor="ctr"/>
          <a:lstStyle/>
          <a:p>
            <a:pPr defTabSz="1147763">
              <a:defRPr/>
            </a:pPr>
            <a:r>
              <a:rPr lang="en-US" sz="1200" dirty="0" smtClean="0"/>
              <a:t>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Parties</a:t>
            </a:r>
          </a:p>
          <a:p>
            <a:pPr defTabSz="1147763">
              <a:defRPr/>
            </a:pPr>
            <a:r>
              <a:rPr lang="en-US" dirty="0" smtClean="0"/>
              <a:t>Bronco Midstream Holdings, LLC</a:t>
            </a:r>
          </a:p>
          <a:p>
            <a:pPr defTabSz="1147763">
              <a:defRPr/>
            </a:pPr>
            <a:r>
              <a:rPr lang="en-US" dirty="0" smtClean="0"/>
              <a:t>Bronco Midstream Holdings II, LLC</a:t>
            </a:r>
            <a:endParaRPr lang="en-US" dirty="0"/>
          </a:p>
        </p:txBody>
      </p:sp>
      <p:cxnSp>
        <p:nvCxnSpPr>
          <p:cNvPr id="157" name="Straight Arrow Connector 156"/>
          <p:cNvCxnSpPr>
            <a:stCxn id="132" idx="0"/>
            <a:endCxn id="155" idx="2"/>
          </p:cNvCxnSpPr>
          <p:nvPr/>
        </p:nvCxnSpPr>
        <p:spPr bwMode="auto">
          <a:xfrm rot="5400000" flipH="1" flipV="1">
            <a:off x="6019800" y="762000"/>
            <a:ext cx="190500" cy="10287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9" name="TextBox 158"/>
          <p:cNvSpPr txBox="1"/>
          <p:nvPr/>
        </p:nvSpPr>
        <p:spPr>
          <a:xfrm>
            <a:off x="5848350" y="914400"/>
            <a:ext cx="781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20.0842225%</a:t>
            </a:r>
          </a:p>
        </p:txBody>
      </p:sp>
      <p:cxnSp>
        <p:nvCxnSpPr>
          <p:cNvPr id="161" name="Straight Arrow Connector 160"/>
          <p:cNvCxnSpPr/>
          <p:nvPr/>
        </p:nvCxnSpPr>
        <p:spPr bwMode="auto">
          <a:xfrm rot="10800000" flipV="1">
            <a:off x="4114800" y="1373188"/>
            <a:ext cx="1524000" cy="227012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495800" y="1219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79.91577750%</a:t>
            </a:r>
          </a:p>
        </p:txBody>
      </p:sp>
      <p:sp>
        <p:nvSpPr>
          <p:cNvPr id="164" name="Rectangle 9220"/>
          <p:cNvSpPr>
            <a:spLocks noChangeArrowheads="1"/>
          </p:cNvSpPr>
          <p:nvPr/>
        </p:nvSpPr>
        <p:spPr bwMode="auto">
          <a:xfrm>
            <a:off x="3886200" y="76200"/>
            <a:ext cx="1676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/>
            <a:r>
              <a:rPr lang="en-US" dirty="0"/>
              <a:t>OGE Energy Corp.</a:t>
            </a:r>
            <a:br>
              <a:rPr lang="en-US" dirty="0"/>
            </a:br>
            <a:r>
              <a:rPr lang="en-US" dirty="0"/>
              <a:t>(OK Corporation)</a:t>
            </a:r>
          </a:p>
          <a:p>
            <a:pPr defTabSz="1147763"/>
            <a:r>
              <a:rPr lang="en-US" dirty="0"/>
              <a:t>Formed: 8/4/1995</a:t>
            </a:r>
          </a:p>
          <a:p>
            <a:pPr defTabSz="1147763"/>
            <a:r>
              <a:rPr lang="en-US" dirty="0"/>
              <a:t>FEIN: 73-1481638</a:t>
            </a:r>
          </a:p>
        </p:txBody>
      </p:sp>
      <p:cxnSp>
        <p:nvCxnSpPr>
          <p:cNvPr id="185" name="Straight Arrow Connector 184"/>
          <p:cNvCxnSpPr/>
          <p:nvPr/>
        </p:nvCxnSpPr>
        <p:spPr bwMode="auto">
          <a:xfrm rot="5400000" flipH="1" flipV="1">
            <a:off x="4057650" y="895350"/>
            <a:ext cx="762000" cy="6477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7" name="TextBox 186"/>
          <p:cNvSpPr txBox="1"/>
          <p:nvPr/>
        </p:nvSpPr>
        <p:spPr>
          <a:xfrm>
            <a:off x="4419600" y="9144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63" name="AutoShape 9296"/>
          <p:cNvSpPr>
            <a:spLocks noChangeArrowheads="1"/>
          </p:cNvSpPr>
          <p:nvPr/>
        </p:nvSpPr>
        <p:spPr bwMode="auto">
          <a:xfrm>
            <a:off x="5372100" y="6324600"/>
            <a:ext cx="1143000" cy="9144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870" tIns="57436" rIns="114870" bIns="57436" anchor="ctr"/>
          <a:lstStyle/>
          <a:p>
            <a:pPr defTabSz="1147763">
              <a:defRPr/>
            </a:pPr>
            <a:r>
              <a:rPr lang="en-US" dirty="0" smtClean="0"/>
              <a:t>Roger Mills Gas Gathering, LLC</a:t>
            </a:r>
          </a:p>
          <a:p>
            <a:pPr defTabSz="1147763">
              <a:defRPr/>
            </a:pPr>
            <a:r>
              <a:rPr lang="en-US" dirty="0" smtClean="0"/>
              <a:t>FEIN</a:t>
            </a:r>
            <a:r>
              <a:rPr lang="en-US" dirty="0"/>
              <a:t>:  </a:t>
            </a:r>
            <a:r>
              <a:rPr lang="en-US" dirty="0" smtClean="0"/>
              <a:t>27-0230274</a:t>
            </a:r>
            <a:endParaRPr lang="en-US" dirty="0"/>
          </a:p>
          <a:p>
            <a:pPr defTabSz="1147763">
              <a:defRPr/>
            </a:pPr>
            <a:r>
              <a:rPr lang="en-US" dirty="0"/>
              <a:t>(OK LLC)</a:t>
            </a:r>
          </a:p>
          <a:p>
            <a:pPr defTabSz="1147763">
              <a:defRPr/>
            </a:pPr>
            <a:r>
              <a:rPr lang="en-US" dirty="0" err="1" smtClean="0"/>
              <a:t>Acq’d</a:t>
            </a:r>
            <a:r>
              <a:rPr lang="en-US" dirty="0" smtClean="0"/>
              <a:t>  11/1/2011</a:t>
            </a:r>
            <a:endParaRPr lang="en-US" dirty="0"/>
          </a:p>
        </p:txBody>
      </p:sp>
      <p:cxnSp>
        <p:nvCxnSpPr>
          <p:cNvPr id="3" name="Straight Arrow Connector 2"/>
          <p:cNvCxnSpPr>
            <a:stCxn id="73" idx="3"/>
            <a:endCxn id="64" idx="0"/>
          </p:cNvCxnSpPr>
          <p:nvPr/>
        </p:nvCxnSpPr>
        <p:spPr bwMode="auto">
          <a:xfrm>
            <a:off x="5943600" y="6096000"/>
            <a:ext cx="0" cy="2286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991806" y="6112103"/>
            <a:ext cx="3994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377" tIns="45689" rIns="91377" bIns="45689" numCol="1" anchor="ctr" anchorCtr="0" compatLnSpc="1">
        <a:prstTxWarp prst="textNoShape">
          <a:avLst/>
        </a:prstTxWarp>
      </a:bodyPr>
      <a:lstStyle>
        <a:defPPr marL="0" marR="0" indent="0" algn="ctr" defTabSz="1147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377" tIns="45689" rIns="91377" bIns="45689" numCol="1" anchor="ctr" anchorCtr="0" compatLnSpc="1">
        <a:prstTxWarp prst="textNoShape">
          <a:avLst/>
        </a:prstTxWarp>
      </a:bodyPr>
      <a:lstStyle>
        <a:defPPr marL="0" marR="0" indent="0" algn="ctr" defTabSz="1147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8020</TotalTime>
  <Words>359</Words>
  <Application>Microsoft Office PowerPoint</Application>
  <PresentationFormat>Custom</PresentationFormat>
  <Paragraphs>130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0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Management Group</dc:creator>
  <cp:lastModifiedBy> </cp:lastModifiedBy>
  <cp:revision>434</cp:revision>
  <cp:lastPrinted>2004-01-06T16:58:47Z</cp:lastPrinted>
  <dcterms:created xsi:type="dcterms:W3CDTF">2002-06-14T14:35:01Z</dcterms:created>
  <dcterms:modified xsi:type="dcterms:W3CDTF">2013-05-31T17:59:19Z</dcterms:modified>
</cp:coreProperties>
</file>